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2A36"/>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86" y="282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B24D10-C814-451A-B335-88906675E71B}" type="datetimeFigureOut">
              <a:rPr lang="en-GB" smtClean="0"/>
              <a:pPr/>
              <a:t>15/05/2019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C6C6969-BF3C-4576-8434-A460D197132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2B24D10-C814-451A-B335-88906675E71B}" type="datetimeFigureOut">
              <a:rPr lang="en-GB" smtClean="0"/>
              <a:pPr/>
              <a:t>15/05/2019</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C6C6969-BF3C-4576-8434-A460D197132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67544"/>
            <a:ext cx="6858000" cy="1152128"/>
          </a:xfrm>
          <a:ln w="9525">
            <a:solidFill>
              <a:srgbClr val="002060"/>
            </a:solidFill>
          </a:ln>
        </p:spPr>
        <p:style>
          <a:lnRef idx="2">
            <a:schemeClr val="dk1"/>
          </a:lnRef>
          <a:fillRef idx="1">
            <a:schemeClr val="lt1"/>
          </a:fillRef>
          <a:effectRef idx="0">
            <a:schemeClr val="dk1"/>
          </a:effectRef>
          <a:fontRef idx="minor">
            <a:schemeClr val="dk1"/>
          </a:fontRef>
        </p:style>
        <p:txBody>
          <a:bodyPr>
            <a:normAutofit fontScale="92500"/>
          </a:bodyPr>
          <a:lstStyle/>
          <a:p>
            <a:pPr algn="l"/>
            <a:endParaRPr lang="en-GB" sz="400" dirty="0" smtClean="0">
              <a:solidFill>
                <a:srgbClr val="002060"/>
              </a:solidFill>
              <a:latin typeface="Arial" pitchFamily="34" charset="0"/>
              <a:cs typeface="Arial" pitchFamily="34" charset="0"/>
            </a:endParaRPr>
          </a:p>
          <a:p>
            <a:pPr algn="l"/>
            <a:r>
              <a:rPr lang="en-GB" sz="1400" dirty="0" smtClean="0">
                <a:solidFill>
                  <a:srgbClr val="002060"/>
                </a:solidFill>
                <a:latin typeface="Arial" pitchFamily="34" charset="0"/>
                <a:cs typeface="Arial" pitchFamily="34" charset="0"/>
              </a:rPr>
              <a:t>Falls are the most serious type of accidents in the over 65’s. There are many things which can cause us to fall like feeling dizzy, having difficulty  walking or rising from a chair, poor balance, poor eyesight and hearing, medications, clutter, poor lighting.  The good news is: </a:t>
            </a:r>
          </a:p>
          <a:p>
            <a:r>
              <a:rPr lang="en-GB" sz="1600" b="1" dirty="0" smtClean="0">
                <a:solidFill>
                  <a:srgbClr val="002060"/>
                </a:solidFill>
                <a:latin typeface="Arial" pitchFamily="34" charset="0"/>
                <a:cs typeface="Arial" pitchFamily="34" charset="0"/>
              </a:rPr>
              <a:t>Many falls can be prevented</a:t>
            </a:r>
          </a:p>
        </p:txBody>
      </p:sp>
      <p:sp>
        <p:nvSpPr>
          <p:cNvPr id="22" name="TextBox 21"/>
          <p:cNvSpPr txBox="1"/>
          <p:nvPr/>
        </p:nvSpPr>
        <p:spPr>
          <a:xfrm>
            <a:off x="2348880" y="4932040"/>
            <a:ext cx="2016224" cy="273921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400" b="1" dirty="0" smtClean="0">
              <a:latin typeface="Arial" pitchFamily="34" charset="0"/>
              <a:cs typeface="Arial" pitchFamily="34" charset="0"/>
            </a:endParaRPr>
          </a:p>
          <a:p>
            <a:pPr algn="ctr"/>
            <a:endParaRPr lang="en-GB" sz="800" b="1" dirty="0" smtClean="0">
              <a:latin typeface="Arial" pitchFamily="34" charset="0"/>
              <a:cs typeface="Arial" pitchFamily="34" charset="0"/>
            </a:endParaRPr>
          </a:p>
          <a:p>
            <a:pPr algn="ctr"/>
            <a:r>
              <a:rPr lang="en-GB" sz="1200" b="1" dirty="0" smtClean="0">
                <a:latin typeface="Arial" pitchFamily="34" charset="0"/>
                <a:cs typeface="Arial" pitchFamily="34" charset="0"/>
              </a:rPr>
              <a:t>Look After Your </a:t>
            </a:r>
            <a:r>
              <a:rPr lang="en-GB" sz="1200" b="1" dirty="0">
                <a:latin typeface="Arial" pitchFamily="34" charset="0"/>
                <a:cs typeface="Arial" pitchFamily="34" charset="0"/>
              </a:rPr>
              <a:t>H</a:t>
            </a:r>
            <a:r>
              <a:rPr lang="en-GB" sz="1200" b="1" dirty="0" smtClean="0">
                <a:latin typeface="Arial" pitchFamily="34" charset="0"/>
                <a:cs typeface="Arial" pitchFamily="34" charset="0"/>
              </a:rPr>
              <a:t>ealth</a:t>
            </a:r>
          </a:p>
          <a:p>
            <a:pPr>
              <a:buFont typeface="Arial" pitchFamily="34" charset="0"/>
              <a:buChar char="•"/>
            </a:pPr>
            <a:r>
              <a:rPr lang="en-GB" sz="1200" dirty="0">
                <a:latin typeface="Arial" pitchFamily="34" charset="0"/>
                <a:cs typeface="Arial" pitchFamily="34" charset="0"/>
              </a:rPr>
              <a:t>Report all falls</a:t>
            </a:r>
          </a:p>
          <a:p>
            <a:pPr>
              <a:buFont typeface="Arial" pitchFamily="34" charset="0"/>
              <a:buChar char="•"/>
            </a:pPr>
            <a:r>
              <a:rPr lang="en-GB" sz="1200" dirty="0">
                <a:latin typeface="Arial" pitchFamily="34" charset="0"/>
                <a:cs typeface="Arial" pitchFamily="34" charset="0"/>
              </a:rPr>
              <a:t>Let your GP know if you have dizziness, </a:t>
            </a:r>
            <a:r>
              <a:rPr lang="en-GB" sz="1200" dirty="0" smtClean="0">
                <a:latin typeface="Arial" pitchFamily="34" charset="0"/>
                <a:cs typeface="Arial" pitchFamily="34" charset="0"/>
              </a:rPr>
              <a:t>light </a:t>
            </a:r>
            <a:r>
              <a:rPr lang="en-GB" sz="1200" dirty="0">
                <a:latin typeface="Arial" pitchFamily="34" charset="0"/>
                <a:cs typeface="Arial" pitchFamily="34" charset="0"/>
              </a:rPr>
              <a:t>headedness, </a:t>
            </a:r>
            <a:r>
              <a:rPr lang="en-GB" sz="1200" dirty="0" smtClean="0">
                <a:latin typeface="Arial" pitchFamily="34" charset="0"/>
                <a:cs typeface="Arial" pitchFamily="34" charset="0"/>
              </a:rPr>
              <a:t>or blackouts</a:t>
            </a:r>
            <a:endParaRPr lang="en-GB" sz="1200" dirty="0">
              <a:latin typeface="Arial" pitchFamily="34" charset="0"/>
              <a:cs typeface="Arial" pitchFamily="34" charset="0"/>
            </a:endParaRPr>
          </a:p>
          <a:p>
            <a:pPr>
              <a:buFont typeface="Arial" pitchFamily="34" charset="0"/>
              <a:buChar char="•"/>
            </a:pPr>
            <a:r>
              <a:rPr lang="en-GB" sz="1200" dirty="0">
                <a:latin typeface="Arial" pitchFamily="34" charset="0"/>
                <a:cs typeface="Arial" pitchFamily="34" charset="0"/>
              </a:rPr>
              <a:t>Have your medication </a:t>
            </a:r>
            <a:r>
              <a:rPr lang="en-GB" sz="1200" dirty="0" smtClean="0">
                <a:latin typeface="Arial" pitchFamily="34" charset="0"/>
                <a:cs typeface="Arial" pitchFamily="34" charset="0"/>
              </a:rPr>
              <a:t>checked regularly</a:t>
            </a:r>
          </a:p>
          <a:p>
            <a:pPr>
              <a:buFont typeface="Arial" pitchFamily="34" charset="0"/>
              <a:buChar char="•"/>
            </a:pPr>
            <a:endParaRPr lang="en-GB" sz="400" dirty="0" smtClean="0">
              <a:latin typeface="Arial" pitchFamily="34" charset="0"/>
              <a:cs typeface="Arial" pitchFamily="34" charset="0"/>
            </a:endParaRPr>
          </a:p>
        </p:txBody>
      </p:sp>
      <p:sp>
        <p:nvSpPr>
          <p:cNvPr id="26" name="TextBox 25"/>
          <p:cNvSpPr txBox="1"/>
          <p:nvPr/>
        </p:nvSpPr>
        <p:spPr>
          <a:xfrm>
            <a:off x="44624" y="4932041"/>
            <a:ext cx="2016224" cy="273921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200" b="1" dirty="0" smtClean="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r>
              <a:rPr lang="en-GB" sz="1200" b="1" dirty="0" smtClean="0">
                <a:latin typeface="Arial" pitchFamily="34" charset="0"/>
                <a:cs typeface="Arial" pitchFamily="34" charset="0"/>
              </a:rPr>
              <a:t>Keep Feet Healthy</a:t>
            </a:r>
          </a:p>
          <a:p>
            <a:pPr>
              <a:buFont typeface="Arial" pitchFamily="34" charset="0"/>
              <a:buChar char="•"/>
            </a:pPr>
            <a:r>
              <a:rPr lang="en-GB" sz="1200" dirty="0" smtClean="0">
                <a:latin typeface="Arial" pitchFamily="34" charset="0"/>
                <a:cs typeface="Arial" pitchFamily="34" charset="0"/>
              </a:rPr>
              <a:t>Wear well fitting low heeled shoes with fastener</a:t>
            </a:r>
          </a:p>
          <a:p>
            <a:pPr>
              <a:buFont typeface="Arial" pitchFamily="34" charset="0"/>
              <a:buChar char="•"/>
            </a:pPr>
            <a:r>
              <a:rPr lang="en-GB" sz="1200" dirty="0" smtClean="0">
                <a:latin typeface="Arial" pitchFamily="34" charset="0"/>
                <a:cs typeface="Arial" pitchFamily="34" charset="0"/>
              </a:rPr>
              <a:t>Avoid slippers, peep toes sling backs</a:t>
            </a:r>
          </a:p>
          <a:p>
            <a:pPr>
              <a:buFont typeface="Arial" pitchFamily="34" charset="0"/>
              <a:buChar char="•"/>
            </a:pPr>
            <a:r>
              <a:rPr lang="en-GB" sz="1200" dirty="0" smtClean="0">
                <a:latin typeface="Arial" pitchFamily="34" charset="0"/>
                <a:cs typeface="Arial" pitchFamily="34" charset="0"/>
              </a:rPr>
              <a:t>Look after your feet. </a:t>
            </a:r>
          </a:p>
          <a:p>
            <a:pPr>
              <a:buFont typeface="Arial" pitchFamily="34" charset="0"/>
              <a:buChar char="•"/>
            </a:pPr>
            <a:r>
              <a:rPr lang="en-GB" sz="1200" dirty="0" smtClean="0">
                <a:latin typeface="Arial" pitchFamily="34" charset="0"/>
                <a:cs typeface="Arial" pitchFamily="34" charset="0"/>
              </a:rPr>
              <a:t>Consider Podiatry</a:t>
            </a:r>
          </a:p>
          <a:p>
            <a:endParaRPr lang="en-GB" sz="400" dirty="0" smtClean="0">
              <a:latin typeface="Arial" pitchFamily="34" charset="0"/>
              <a:cs typeface="Arial" pitchFamily="34" charset="0"/>
            </a:endParaRPr>
          </a:p>
        </p:txBody>
      </p:sp>
      <p:sp>
        <p:nvSpPr>
          <p:cNvPr id="25" name="TextBox 24"/>
          <p:cNvSpPr txBox="1"/>
          <p:nvPr/>
        </p:nvSpPr>
        <p:spPr>
          <a:xfrm>
            <a:off x="4725144" y="1979713"/>
            <a:ext cx="2088232"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800" b="1" dirty="0" smtClean="0">
              <a:latin typeface="Arial" pitchFamily="34" charset="0"/>
              <a:cs typeface="Arial" pitchFamily="34" charset="0"/>
            </a:endParaRPr>
          </a:p>
          <a:p>
            <a:pPr algn="ctr"/>
            <a:r>
              <a:rPr lang="en-GB" sz="1200" b="1" dirty="0" smtClean="0">
                <a:latin typeface="Arial" pitchFamily="34" charset="0"/>
                <a:cs typeface="Arial" pitchFamily="34" charset="0"/>
              </a:rPr>
              <a:t>Eat Well and Drink Plenty Fluids</a:t>
            </a:r>
          </a:p>
          <a:p>
            <a:pPr>
              <a:buFont typeface="Arial" pitchFamily="34" charset="0"/>
              <a:buChar char="•"/>
            </a:pPr>
            <a:r>
              <a:rPr lang="en-GB" sz="1200" dirty="0" smtClean="0">
                <a:latin typeface="Arial" pitchFamily="34" charset="0"/>
                <a:cs typeface="Arial" pitchFamily="34" charset="0"/>
              </a:rPr>
              <a:t>Eat regularly</a:t>
            </a:r>
          </a:p>
          <a:p>
            <a:pPr>
              <a:buFont typeface="Arial" pitchFamily="34" charset="0"/>
              <a:buChar char="•"/>
            </a:pPr>
            <a:r>
              <a:rPr lang="en-GB" sz="1200" dirty="0" smtClean="0">
                <a:latin typeface="Arial" pitchFamily="34" charset="0"/>
                <a:cs typeface="Arial" pitchFamily="34" charset="0"/>
              </a:rPr>
              <a:t>Eat foods rich in calcium and </a:t>
            </a:r>
            <a:r>
              <a:rPr lang="en-GB" sz="1200" dirty="0" err="1" smtClean="0">
                <a:latin typeface="Arial" pitchFamily="34" charset="0"/>
                <a:cs typeface="Arial" pitchFamily="34" charset="0"/>
              </a:rPr>
              <a:t>Vit</a:t>
            </a:r>
            <a:r>
              <a:rPr lang="en-GB" sz="1200" dirty="0" smtClean="0">
                <a:latin typeface="Arial" pitchFamily="34" charset="0"/>
                <a:cs typeface="Arial" pitchFamily="34" charset="0"/>
              </a:rPr>
              <a:t> D for your bones</a:t>
            </a:r>
          </a:p>
          <a:p>
            <a:pPr>
              <a:buFont typeface="Arial" pitchFamily="34" charset="0"/>
              <a:buChar char="•"/>
            </a:pPr>
            <a:r>
              <a:rPr lang="en-GB" sz="1200" dirty="0" smtClean="0">
                <a:latin typeface="Arial" pitchFamily="34" charset="0"/>
                <a:cs typeface="Arial" pitchFamily="34" charset="0"/>
              </a:rPr>
              <a:t>Drink 6–8 glasses fluid/day</a:t>
            </a:r>
          </a:p>
          <a:p>
            <a:pPr>
              <a:buFont typeface="Arial" pitchFamily="34" charset="0"/>
              <a:buChar char="•"/>
            </a:pPr>
            <a:r>
              <a:rPr lang="en-GB" sz="1200" dirty="0" smtClean="0">
                <a:latin typeface="Arial" pitchFamily="34" charset="0"/>
                <a:cs typeface="Arial" pitchFamily="34" charset="0"/>
              </a:rPr>
              <a:t>Avoid alcohol</a:t>
            </a:r>
          </a:p>
          <a:p>
            <a:pPr>
              <a:buFont typeface="Arial" pitchFamily="34" charset="0"/>
              <a:buChar char="•"/>
            </a:pPr>
            <a:endParaRPr lang="en-GB" sz="400" dirty="0" smtClean="0">
              <a:latin typeface="Arial" pitchFamily="34" charset="0"/>
              <a:cs typeface="Arial" pitchFamily="34" charset="0"/>
            </a:endParaRPr>
          </a:p>
        </p:txBody>
      </p:sp>
      <p:sp>
        <p:nvSpPr>
          <p:cNvPr id="23" name="TextBox 22"/>
          <p:cNvSpPr txBox="1"/>
          <p:nvPr/>
        </p:nvSpPr>
        <p:spPr>
          <a:xfrm>
            <a:off x="4725144" y="4932040"/>
            <a:ext cx="2088232" cy="273630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r>
              <a:rPr lang="en-GB" sz="1200" b="1" dirty="0" smtClean="0">
                <a:latin typeface="Arial" pitchFamily="34" charset="0"/>
                <a:cs typeface="Arial" pitchFamily="34" charset="0"/>
              </a:rPr>
              <a:t>Environment</a:t>
            </a:r>
            <a:endParaRPr lang="en-GB" sz="1200" b="1" dirty="0">
              <a:latin typeface="Arial" pitchFamily="34" charset="0"/>
              <a:cs typeface="Arial" pitchFamily="34" charset="0"/>
            </a:endParaRPr>
          </a:p>
          <a:p>
            <a:pPr>
              <a:buFont typeface="Arial" pitchFamily="34" charset="0"/>
              <a:buChar char="•"/>
            </a:pPr>
            <a:r>
              <a:rPr lang="en-GB" sz="1200" dirty="0" smtClean="0">
                <a:latin typeface="Arial" pitchFamily="34" charset="0"/>
                <a:cs typeface="Arial" pitchFamily="34" charset="0"/>
              </a:rPr>
              <a:t>Keep a night light at bed</a:t>
            </a:r>
          </a:p>
          <a:p>
            <a:pPr>
              <a:buFont typeface="Arial" pitchFamily="34" charset="0"/>
              <a:buChar char="•"/>
            </a:pPr>
            <a:r>
              <a:rPr lang="en-GB" sz="1200" dirty="0" smtClean="0">
                <a:latin typeface="Arial" pitchFamily="34" charset="0"/>
                <a:cs typeface="Arial" pitchFamily="34" charset="0"/>
              </a:rPr>
              <a:t>Do not stand on chairs </a:t>
            </a:r>
          </a:p>
          <a:p>
            <a:pPr>
              <a:buFont typeface="Arial" pitchFamily="34" charset="0"/>
              <a:buChar char="•"/>
            </a:pPr>
            <a:r>
              <a:rPr lang="en-GB" sz="1200" dirty="0" smtClean="0">
                <a:latin typeface="Arial" pitchFamily="34" charset="0"/>
                <a:cs typeface="Arial" pitchFamily="34" charset="0"/>
              </a:rPr>
              <a:t>Remove rugs. Fix carpet</a:t>
            </a:r>
          </a:p>
          <a:p>
            <a:pPr>
              <a:buFont typeface="Arial" pitchFamily="34" charset="0"/>
              <a:buChar char="•"/>
            </a:pPr>
            <a:r>
              <a:rPr lang="en-GB" sz="1200" dirty="0" smtClean="0">
                <a:latin typeface="Arial" pitchFamily="34" charset="0"/>
                <a:cs typeface="Arial" pitchFamily="34" charset="0"/>
              </a:rPr>
              <a:t>Secure flexes. Use handrail</a:t>
            </a:r>
          </a:p>
        </p:txBody>
      </p:sp>
      <p:sp>
        <p:nvSpPr>
          <p:cNvPr id="20" name="TextBox 19"/>
          <p:cNvSpPr txBox="1"/>
          <p:nvPr/>
        </p:nvSpPr>
        <p:spPr>
          <a:xfrm>
            <a:off x="2348880" y="1979712"/>
            <a:ext cx="2016224"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a:latin typeface="Arial" pitchFamily="34" charset="0"/>
              <a:cs typeface="Arial" pitchFamily="34" charset="0"/>
            </a:endParaRPr>
          </a:p>
          <a:p>
            <a:pPr algn="ctr"/>
            <a:r>
              <a:rPr lang="en-GB" sz="1200" b="1" dirty="0" smtClean="0">
                <a:latin typeface="Arial" pitchFamily="34" charset="0"/>
                <a:cs typeface="Arial" pitchFamily="34" charset="0"/>
              </a:rPr>
              <a:t>Vision and Hearing </a:t>
            </a:r>
          </a:p>
          <a:p>
            <a:pPr>
              <a:buFont typeface="Arial" pitchFamily="34" charset="0"/>
              <a:buChar char="•"/>
            </a:pPr>
            <a:r>
              <a:rPr lang="en-GB" sz="1200" dirty="0" smtClean="0">
                <a:latin typeface="Arial" pitchFamily="34" charset="0"/>
                <a:cs typeface="Arial" pitchFamily="34" charset="0"/>
              </a:rPr>
              <a:t>Have yearly eyesight test</a:t>
            </a:r>
          </a:p>
          <a:p>
            <a:pPr>
              <a:buFont typeface="Arial" pitchFamily="34" charset="0"/>
              <a:buChar char="•"/>
            </a:pPr>
            <a:r>
              <a:rPr lang="en-GB" sz="1200" dirty="0" smtClean="0">
                <a:latin typeface="Arial" pitchFamily="34" charset="0"/>
                <a:cs typeface="Arial" pitchFamily="34" charset="0"/>
              </a:rPr>
              <a:t>Keep glasses clean</a:t>
            </a:r>
          </a:p>
          <a:p>
            <a:pPr>
              <a:buFont typeface="Arial" pitchFamily="34" charset="0"/>
              <a:buChar char="•"/>
            </a:pPr>
            <a:r>
              <a:rPr lang="en-GB" sz="1200" dirty="0" smtClean="0">
                <a:latin typeface="Arial" pitchFamily="34" charset="0"/>
                <a:cs typeface="Arial" pitchFamily="34" charset="0"/>
              </a:rPr>
              <a:t>Wear correct glasses</a:t>
            </a:r>
          </a:p>
          <a:p>
            <a:pPr>
              <a:buFont typeface="Arial" pitchFamily="34" charset="0"/>
              <a:buChar char="•"/>
            </a:pPr>
            <a:r>
              <a:rPr lang="en-GB" sz="1200" dirty="0" smtClean="0">
                <a:latin typeface="Arial" pitchFamily="34" charset="0"/>
                <a:cs typeface="Arial" pitchFamily="34" charset="0"/>
              </a:rPr>
              <a:t>Avoid bifocals/</a:t>
            </a:r>
            <a:r>
              <a:rPr lang="en-GB" sz="1200" dirty="0" err="1" smtClean="0">
                <a:latin typeface="Arial" pitchFamily="34" charset="0"/>
                <a:cs typeface="Arial" pitchFamily="34" charset="0"/>
              </a:rPr>
              <a:t>varifocals</a:t>
            </a:r>
            <a:endParaRPr lang="en-GB" sz="1200" dirty="0" smtClean="0">
              <a:latin typeface="Arial" pitchFamily="34" charset="0"/>
              <a:cs typeface="Arial" pitchFamily="34" charset="0"/>
            </a:endParaRPr>
          </a:p>
          <a:p>
            <a:pPr>
              <a:buFont typeface="Arial" pitchFamily="34" charset="0"/>
              <a:buChar char="•"/>
            </a:pPr>
            <a:r>
              <a:rPr lang="en-GB" sz="1200" dirty="0" smtClean="0">
                <a:latin typeface="Arial" pitchFamily="34" charset="0"/>
                <a:cs typeface="Arial" pitchFamily="34" charset="0"/>
              </a:rPr>
              <a:t>Poor hearing can affect balance–speak to your GP if you are concerned. </a:t>
            </a:r>
          </a:p>
        </p:txBody>
      </p:sp>
      <p:sp>
        <p:nvSpPr>
          <p:cNvPr id="2" name="Title 1"/>
          <p:cNvSpPr>
            <a:spLocks noGrp="1"/>
          </p:cNvSpPr>
          <p:nvPr>
            <p:ph type="ctrTitle"/>
          </p:nvPr>
        </p:nvSpPr>
        <p:spPr>
          <a:xfrm>
            <a:off x="0" y="-36512"/>
            <a:ext cx="6858000" cy="576064"/>
          </a:xfrm>
          <a:solidFill>
            <a:schemeClr val="accent4">
              <a:lumMod val="40000"/>
              <a:lumOff val="60000"/>
            </a:schemeClr>
          </a:solidFill>
          <a:ln w="38100">
            <a:solidFill>
              <a:srgbClr val="302A36"/>
            </a:solidFill>
          </a:ln>
        </p:spPr>
        <p:txBody>
          <a:bodyPr>
            <a:normAutofit/>
          </a:bodyPr>
          <a:lstStyle/>
          <a:p>
            <a:r>
              <a:rPr lang="en-GB" sz="2400" b="1" dirty="0" smtClean="0">
                <a:solidFill>
                  <a:srgbClr val="002060"/>
                </a:solidFill>
                <a:latin typeface="Arial" pitchFamily="34" charset="0"/>
                <a:cs typeface="Arial" pitchFamily="34" charset="0"/>
              </a:rPr>
              <a:t>Positive Steps to Avoid Slips, Trips and Falls </a:t>
            </a:r>
            <a:endParaRPr lang="en-GB" sz="2400" b="1" dirty="0">
              <a:solidFill>
                <a:srgbClr val="002060"/>
              </a:solidFill>
              <a:latin typeface="Arial" pitchFamily="34" charset="0"/>
              <a:cs typeface="Arial" pitchFamily="34" charset="0"/>
            </a:endParaRPr>
          </a:p>
        </p:txBody>
      </p:sp>
      <p:sp>
        <p:nvSpPr>
          <p:cNvPr id="4" name="TextBox 3"/>
          <p:cNvSpPr txBox="1"/>
          <p:nvPr/>
        </p:nvSpPr>
        <p:spPr>
          <a:xfrm>
            <a:off x="0" y="1538372"/>
            <a:ext cx="6858000" cy="369332"/>
          </a:xfrm>
          <a:prstGeom prst="rect">
            <a:avLst/>
          </a:prstGeom>
          <a:solidFill>
            <a:schemeClr val="accent4">
              <a:lumMod val="40000"/>
              <a:lumOff val="60000"/>
            </a:schemeClr>
          </a:solidFill>
          <a:ln w="12700">
            <a:solidFill>
              <a:srgbClr val="002060"/>
            </a:solidFill>
          </a:ln>
        </p:spPr>
        <p:txBody>
          <a:bodyPr wrap="square" rtlCol="0">
            <a:spAutoFit/>
          </a:bodyPr>
          <a:lstStyle/>
          <a:p>
            <a:pPr algn="ctr"/>
            <a:r>
              <a:rPr lang="en-GB" b="1" dirty="0">
                <a:solidFill>
                  <a:srgbClr val="002060"/>
                </a:solidFill>
                <a:latin typeface="Arial" pitchFamily="34" charset="0"/>
                <a:cs typeface="Arial" pitchFamily="34" charset="0"/>
              </a:rPr>
              <a:t>Take action now to help prevent a fall </a:t>
            </a:r>
          </a:p>
        </p:txBody>
      </p:sp>
      <p:sp>
        <p:nvSpPr>
          <p:cNvPr id="5" name="TextBox 4"/>
          <p:cNvSpPr txBox="1"/>
          <p:nvPr/>
        </p:nvSpPr>
        <p:spPr>
          <a:xfrm>
            <a:off x="44624" y="1979712"/>
            <a:ext cx="2016224"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endParaRPr lang="en-GB" sz="1200" b="1" dirty="0" smtClean="0">
              <a:latin typeface="Arial" pitchFamily="34" charset="0"/>
              <a:cs typeface="Arial" pitchFamily="34" charset="0"/>
            </a:endParaRPr>
          </a:p>
          <a:p>
            <a:pPr algn="ctr"/>
            <a:r>
              <a:rPr lang="en-GB" sz="1200" b="1" dirty="0" smtClean="0">
                <a:latin typeface="Arial" pitchFamily="34" charset="0"/>
                <a:cs typeface="Arial" pitchFamily="34" charset="0"/>
              </a:rPr>
              <a:t>Stay Active </a:t>
            </a:r>
            <a:endParaRPr lang="en-GB" sz="1200" dirty="0" smtClean="0">
              <a:latin typeface="Arial" pitchFamily="34" charset="0"/>
              <a:cs typeface="Arial" pitchFamily="34" charset="0"/>
            </a:endParaRPr>
          </a:p>
          <a:p>
            <a:r>
              <a:rPr lang="en-GB" sz="1200" dirty="0" smtClean="0">
                <a:latin typeface="Arial" pitchFamily="34" charset="0"/>
                <a:cs typeface="Arial" pitchFamily="34" charset="0"/>
              </a:rPr>
              <a:t>Exercise as much as you can. Walking can help improve mobility, strength, balance and flexibility. </a:t>
            </a:r>
            <a:endParaRPr lang="en-GB" sz="1200" dirty="0">
              <a:latin typeface="Arial" pitchFamily="34" charset="0"/>
              <a:cs typeface="Arial" pitchFamily="34" charset="0"/>
            </a:endParaRPr>
          </a:p>
        </p:txBody>
      </p:sp>
      <p:pic>
        <p:nvPicPr>
          <p:cNvPr id="6" name="Picture 2"/>
          <p:cNvPicPr>
            <a:picLocks noChangeAspect="1" noChangeArrowheads="1"/>
          </p:cNvPicPr>
          <p:nvPr/>
        </p:nvPicPr>
        <p:blipFill>
          <a:blip r:embed="rId3" cstate="print"/>
          <a:srcRect/>
          <a:stretch>
            <a:fillRect/>
          </a:stretch>
        </p:blipFill>
        <p:spPr bwMode="auto">
          <a:xfrm>
            <a:off x="332656" y="2051720"/>
            <a:ext cx="1480372" cy="1728192"/>
          </a:xfrm>
          <a:prstGeom prst="rect">
            <a:avLst/>
          </a:prstGeom>
          <a:noFill/>
          <a:ln w="9525">
            <a:noFill/>
            <a:miter lim="800000"/>
            <a:headEnd/>
            <a:tailEnd/>
          </a:ln>
        </p:spPr>
      </p:pic>
      <p:pic>
        <p:nvPicPr>
          <p:cNvPr id="8" name="Picture 3" descr="C:\Documents and Settings\tprice\Desktop\pills.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636912" y="5004048"/>
            <a:ext cx="1553333" cy="1224136"/>
          </a:xfrm>
          <a:prstGeom prst="rect">
            <a:avLst/>
          </a:prstGeom>
          <a:noFill/>
          <a:ln w="9525">
            <a:noFill/>
            <a:miter lim="800000"/>
            <a:headEnd/>
            <a:tailEnd/>
          </a:ln>
        </p:spPr>
      </p:pic>
      <p:pic>
        <p:nvPicPr>
          <p:cNvPr id="10" name="Picture 9" descr="vision.jpg"/>
          <p:cNvPicPr>
            <a:picLocks noChangeAspect="1"/>
          </p:cNvPicPr>
          <p:nvPr/>
        </p:nvPicPr>
        <p:blipFill>
          <a:blip r:embed="rId5" cstate="print"/>
          <a:stretch>
            <a:fillRect/>
          </a:stretch>
        </p:blipFill>
        <p:spPr>
          <a:xfrm>
            <a:off x="2636912" y="2051720"/>
            <a:ext cx="1473064" cy="1235737"/>
          </a:xfrm>
          <a:prstGeom prst="rect">
            <a:avLst/>
          </a:prstGeom>
        </p:spPr>
      </p:pic>
      <p:pic>
        <p:nvPicPr>
          <p:cNvPr id="15" name="Picture 7" descr="j0433159"/>
          <p:cNvPicPr>
            <a:picLocks noChangeAspect="1" noChangeArrowheads="1"/>
          </p:cNvPicPr>
          <p:nvPr/>
        </p:nvPicPr>
        <p:blipFill>
          <a:blip r:embed="rId6" cstate="print"/>
          <a:srcRect/>
          <a:stretch>
            <a:fillRect/>
          </a:stretch>
        </p:blipFill>
        <p:spPr bwMode="auto">
          <a:xfrm>
            <a:off x="4824536" y="2051720"/>
            <a:ext cx="1916832" cy="1224136"/>
          </a:xfrm>
          <a:prstGeom prst="rect">
            <a:avLst/>
          </a:prstGeom>
          <a:noFill/>
        </p:spPr>
      </p:pic>
      <p:graphicFrame>
        <p:nvGraphicFramePr>
          <p:cNvPr id="1026" name="Object 2"/>
          <p:cNvGraphicFramePr>
            <a:graphicFrameLocks noChangeAspect="1"/>
          </p:cNvGraphicFramePr>
          <p:nvPr/>
        </p:nvGraphicFramePr>
        <p:xfrm>
          <a:off x="332656" y="5004048"/>
          <a:ext cx="1333211" cy="1080120"/>
        </p:xfrm>
        <a:graphic>
          <a:graphicData uri="http://schemas.openxmlformats.org/presentationml/2006/ole">
            <p:oleObj spid="_x0000_s1026" name="Clip" r:id="rId7" imgW="1822320" imgH="1477080" progId="">
              <p:embed/>
            </p:oleObj>
          </a:graphicData>
        </a:graphic>
      </p:graphicFrame>
      <p:pic>
        <p:nvPicPr>
          <p:cNvPr id="28" name="Picture 4" descr="crop1"/>
          <p:cNvPicPr>
            <a:picLocks noChangeAspect="1" noChangeArrowheads="1"/>
          </p:cNvPicPr>
          <p:nvPr/>
        </p:nvPicPr>
        <p:blipFill>
          <a:blip r:embed="rId8" cstate="print"/>
          <a:srcRect/>
          <a:stretch>
            <a:fillRect/>
          </a:stretch>
        </p:blipFill>
        <p:spPr bwMode="auto">
          <a:xfrm>
            <a:off x="5200516" y="5220072"/>
            <a:ext cx="1248937" cy="1440160"/>
          </a:xfrm>
          <a:prstGeom prst="rect">
            <a:avLst/>
          </a:prstGeom>
          <a:noFill/>
          <a:ln w="9525">
            <a:noFill/>
            <a:miter lim="800000"/>
            <a:headEnd/>
            <a:tailEnd/>
          </a:ln>
        </p:spPr>
      </p:pic>
      <p:sp>
        <p:nvSpPr>
          <p:cNvPr id="29" name="Rectangle 28"/>
          <p:cNvSpPr/>
          <p:nvPr/>
        </p:nvSpPr>
        <p:spPr>
          <a:xfrm>
            <a:off x="9549680" y="5364088"/>
            <a:ext cx="325730" cy="369332"/>
          </a:xfrm>
          <a:prstGeom prst="rect">
            <a:avLst/>
          </a:prstGeom>
        </p:spPr>
        <p:txBody>
          <a:bodyPr wrap="none">
            <a:spAutoFit/>
          </a:bodyPr>
          <a:lstStyle/>
          <a:p>
            <a:r>
              <a:rPr lang="en-GB" b="1" dirty="0" smtClean="0">
                <a:latin typeface="Arial" pitchFamily="34" charset="0"/>
                <a:cs typeface="Arial" pitchFamily="34" charset="0"/>
              </a:rPr>
              <a:t>?</a:t>
            </a:r>
            <a:endParaRPr lang="en-GB" dirty="0"/>
          </a:p>
        </p:txBody>
      </p:sp>
      <p:sp>
        <p:nvSpPr>
          <p:cNvPr id="31" name="Subtitle 2"/>
          <p:cNvSpPr txBox="1">
            <a:spLocks/>
          </p:cNvSpPr>
          <p:nvPr/>
        </p:nvSpPr>
        <p:spPr>
          <a:xfrm>
            <a:off x="0" y="7956376"/>
            <a:ext cx="6858000" cy="1080120"/>
          </a:xfrm>
          <a:prstGeom prst="rect">
            <a:avLst/>
          </a:prstGeom>
          <a:ln w="25400" cap="flat" cmpd="sng" algn="ctr">
            <a:solidFill>
              <a:srgbClr val="002060"/>
            </a:solidFill>
            <a:prstDash val="solid"/>
          </a:ln>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400" b="0" i="0" u="none" strike="noStrike" kern="1200" cap="none" spc="0" normalizeH="0" baseline="0" noProof="0" dirty="0" smtClean="0">
              <a:ln>
                <a:noFill/>
              </a:ln>
              <a:solidFill>
                <a:srgbClr val="002060"/>
              </a:solidFill>
              <a:effectLst/>
              <a:uLnTx/>
              <a:uFillTx/>
              <a:latin typeface="Arial" pitchFamily="34" charset="0"/>
              <a:ea typeface="+mn-ea"/>
              <a:cs typeface="Arial" pitchFamily="34" charset="0"/>
            </a:endParaRPr>
          </a:p>
          <a:p>
            <a:r>
              <a:rPr lang="en-GB" sz="1300" dirty="0" smtClean="0">
                <a:solidFill>
                  <a:srgbClr val="002060"/>
                </a:solidFill>
                <a:latin typeface="Arial" pitchFamily="34" charset="0"/>
                <a:cs typeface="Arial" pitchFamily="34" charset="0"/>
              </a:rPr>
              <a:t>By pressing your community alarm/pulling your cord you will be connected to help</a:t>
            </a:r>
          </a:p>
          <a:p>
            <a:r>
              <a:rPr lang="en-GB" sz="1300" dirty="0" smtClean="0">
                <a:solidFill>
                  <a:srgbClr val="002060"/>
                </a:solidFill>
                <a:latin typeface="Arial" pitchFamily="34" charset="0"/>
                <a:cs typeface="Arial" pitchFamily="34" charset="0"/>
              </a:rPr>
              <a:t> immediately so always wear it. Report any fall you have to your warden or GP. There is a falls service which you  might benefit from which they can refer you to if required.  </a:t>
            </a:r>
          </a:p>
          <a:p>
            <a:pPr algn="ctr"/>
            <a:r>
              <a:rPr lang="en-GB" sz="1500" b="1" dirty="0" smtClean="0">
                <a:solidFill>
                  <a:srgbClr val="002060"/>
                </a:solidFill>
                <a:latin typeface="Arial" pitchFamily="34" charset="0"/>
                <a:cs typeface="Arial" pitchFamily="34" charset="0"/>
              </a:rPr>
              <a:t>Always report any falls you have          </a:t>
            </a:r>
          </a:p>
        </p:txBody>
      </p:sp>
      <p:sp>
        <p:nvSpPr>
          <p:cNvPr id="24" name="Title 1"/>
          <p:cNvSpPr txBox="1">
            <a:spLocks/>
          </p:cNvSpPr>
          <p:nvPr/>
        </p:nvSpPr>
        <p:spPr>
          <a:xfrm>
            <a:off x="0" y="7740352"/>
            <a:ext cx="6858000" cy="288032"/>
          </a:xfrm>
          <a:prstGeom prst="rect">
            <a:avLst/>
          </a:prstGeom>
          <a:solidFill>
            <a:schemeClr val="accent4">
              <a:lumMod val="40000"/>
              <a:lumOff val="60000"/>
            </a:schemeClr>
          </a:solidFill>
          <a:ln>
            <a:solidFill>
              <a:srgbClr val="002060"/>
            </a:solidFill>
          </a:ln>
        </p:spPr>
        <p:txBody>
          <a:bodyPr vert="horz" lIns="91440" tIns="45720" rIns="91440" bIns="45720" rtlCol="0" anchor="ctr">
            <a:noAutofit/>
          </a:bodyPr>
          <a:lstStyle/>
          <a:p>
            <a:pPr lvl="0" algn="ctr">
              <a:spcBef>
                <a:spcPct val="0"/>
              </a:spcBef>
              <a:defRPr/>
            </a:pPr>
            <a:r>
              <a:rPr lang="en-GB" b="1" dirty="0" smtClean="0">
                <a:solidFill>
                  <a:srgbClr val="002060"/>
                </a:solidFill>
                <a:latin typeface="Arial" pitchFamily="34" charset="0"/>
                <a:cs typeface="Arial" pitchFamily="34" charset="0"/>
              </a:rPr>
              <a:t>What if you do fall?</a:t>
            </a:r>
            <a:endParaRPr kumimoji="0" lang="en-GB"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endParaRPr>
          </a:p>
        </p:txBody>
      </p:sp>
      <p:sp>
        <p:nvSpPr>
          <p:cNvPr id="21" name="TextBox 20"/>
          <p:cNvSpPr txBox="1"/>
          <p:nvPr/>
        </p:nvSpPr>
        <p:spPr>
          <a:xfrm>
            <a:off x="4985793" y="8604448"/>
            <a:ext cx="1872207" cy="523220"/>
          </a:xfrm>
          <a:prstGeom prst="rect">
            <a:avLst/>
          </a:prstGeom>
          <a:noFill/>
        </p:spPr>
        <p:txBody>
          <a:bodyPr wrap="square" rtlCol="0">
            <a:spAutoFit/>
          </a:bodyPr>
          <a:lstStyle/>
          <a:p>
            <a:r>
              <a:rPr lang="en-GB" sz="1400" dirty="0" smtClean="0"/>
              <a:t>Angus Falls Service</a:t>
            </a:r>
          </a:p>
          <a:p>
            <a:r>
              <a:rPr lang="en-GB" sz="1400" dirty="0" smtClean="0"/>
              <a:t>01356 665170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1+#ppt_w/2"/>
                                          </p:val>
                                        </p:tav>
                                        <p:tav tm="100000">
                                          <p:val>
                                            <p:strVal val="#ppt_x"/>
                                          </p:val>
                                        </p:tav>
                                      </p:tavLst>
                                    </p:anim>
                                    <p:anim calcmode="lin" valueType="num">
                                      <p:cBhvr additive="base">
                                        <p:cTn id="8" dur="5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293</Words>
  <Application>Microsoft Office PowerPoint</Application>
  <PresentationFormat>On-screen Show (4:3)</PresentationFormat>
  <Paragraphs>88</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Office Theme</vt:lpstr>
      <vt:lpstr>Clip</vt:lpstr>
      <vt:lpstr>Positive Steps to Avoid Slips, Trips and Falls </vt:lpstr>
    </vt:vector>
  </TitlesOfParts>
  <Company>NHS Tayside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Preventing Falls</dc:title>
  <dc:creator>carolynwilson</dc:creator>
  <cp:lastModifiedBy>jsimpson</cp:lastModifiedBy>
  <cp:revision>22</cp:revision>
  <dcterms:created xsi:type="dcterms:W3CDTF">2016-08-23T13:00:18Z</dcterms:created>
  <dcterms:modified xsi:type="dcterms:W3CDTF">2019-05-15T14:40:12Z</dcterms:modified>
</cp:coreProperties>
</file>